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73" r:id="rId4"/>
    <p:sldId id="261" r:id="rId5"/>
    <p:sldId id="291" r:id="rId6"/>
    <p:sldId id="305" r:id="rId7"/>
    <p:sldId id="306" r:id="rId8"/>
    <p:sldId id="307" r:id="rId9"/>
    <p:sldId id="309" r:id="rId10"/>
    <p:sldId id="308"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F3891B-1A3F-4690-BB82-3DDF98BD6B3F}" type="datetimeFigureOut">
              <a:rPr lang="en-US" smtClean="0"/>
              <a:pPr/>
              <a:t>2/21/2022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818E9B-5676-4B4D-8297-7B0D1521DD37}" type="slidenum">
              <a:rPr lang="en-US" smtClean="0"/>
              <a:pPr/>
              <a:t>‹Nr.›</a:t>
            </a:fld>
            <a:endParaRPr lang="en-US"/>
          </a:p>
        </p:txBody>
      </p:sp>
    </p:spTree>
    <p:extLst>
      <p:ext uri="{BB962C8B-B14F-4D97-AF65-F5344CB8AC3E}">
        <p14:creationId xmlns:p14="http://schemas.microsoft.com/office/powerpoint/2010/main" val="586332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rrrrrrrrrrrrrrrr.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00315" y="-13692"/>
            <a:ext cx="9944315" cy="687169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08304" y="-243408"/>
            <a:ext cx="1835696" cy="1297661"/>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userDrawn="1"/>
        </p:nvSpPr>
        <p:spPr>
          <a:xfrm>
            <a:off x="1874611" y="6211669"/>
            <a:ext cx="5646161" cy="615553"/>
          </a:xfrm>
          <a:prstGeom prst="rect">
            <a:avLst/>
          </a:prstGeom>
        </p:spPr>
        <p:txBody>
          <a:bodyPr wrap="none">
            <a:spAutoFit/>
          </a:bodyPr>
          <a:lstStyle/>
          <a:p>
            <a:pPr algn="ctr"/>
            <a:r>
              <a:rPr lang="en-US" sz="1800" dirty="0"/>
              <a:t> </a:t>
            </a:r>
            <a:r>
              <a:rPr lang="en-US" sz="1600" b="0" dirty="0"/>
              <a:t>Promoting youth employment in remote areas in Jordan -(Job Jo)</a:t>
            </a:r>
          </a:p>
          <a:p>
            <a:pPr algn="ctr"/>
            <a:r>
              <a:rPr lang="en-US" sz="1600" b="0" dirty="0"/>
              <a:t> 598428-EPP-1-2018-1-JO-EPPKA2-CBHE-JP </a:t>
            </a:r>
          </a:p>
        </p:txBody>
      </p:sp>
      <p:pic>
        <p:nvPicPr>
          <p:cNvPr id="9" name="Picture 2" descr="C:\Users\user\Desktop\european union.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0" y="-4663"/>
            <a:ext cx="2932112" cy="841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303079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607382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20038785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50575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pic>
        <p:nvPicPr>
          <p:cNvPr id="10" name="Picture 2" descr="C:\Users\user\Desktop\888888.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756576" cy="88296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5" descr="C:\Users\user\Desktop\thefinallogo2.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668344" y="44624"/>
            <a:ext cx="1475656" cy="10431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68012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105953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383298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152822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2770024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307257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FEE1AE-501F-4210-BF1B-6C6B99E8DE23}" type="datetimeFigureOut">
              <a:rPr lang="en-GB" smtClean="0"/>
              <a:pPr/>
              <a:t>21/02/2022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4A8CFAD-2188-427F-BCBC-6F06B95B509A}" type="slidenum">
              <a:rPr lang="en-GB" smtClean="0"/>
              <a:pPr/>
              <a:t>‹Nr.›</a:t>
            </a:fld>
            <a:endParaRPr lang="en-GB"/>
          </a:p>
        </p:txBody>
      </p:sp>
    </p:spTree>
    <p:extLst>
      <p:ext uri="{BB962C8B-B14F-4D97-AF65-F5344CB8AC3E}">
        <p14:creationId xmlns:p14="http://schemas.microsoft.com/office/powerpoint/2010/main" val="3111345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FEE1AE-501F-4210-BF1B-6C6B99E8DE23}" type="datetimeFigureOut">
              <a:rPr lang="en-GB" smtClean="0"/>
              <a:pPr/>
              <a:t>21/02/2022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A8CFAD-2188-427F-BCBC-6F06B95B509A}" type="slidenum">
              <a:rPr lang="en-GB" smtClean="0"/>
              <a:pPr/>
              <a:t>‹Nr.›</a:t>
            </a:fld>
            <a:endParaRPr lang="en-GB"/>
          </a:p>
        </p:txBody>
      </p:sp>
    </p:spTree>
    <p:extLst>
      <p:ext uri="{BB962C8B-B14F-4D97-AF65-F5344CB8AC3E}">
        <p14:creationId xmlns:p14="http://schemas.microsoft.com/office/powerpoint/2010/main" val="19385507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FA8D8FB-5906-454C-93B2-9B990D5AB120}"/>
              </a:ext>
            </a:extLst>
          </p:cNvPr>
          <p:cNvSpPr txBox="1"/>
          <p:nvPr/>
        </p:nvSpPr>
        <p:spPr>
          <a:xfrm>
            <a:off x="35496" y="1772816"/>
            <a:ext cx="5292080" cy="2631490"/>
          </a:xfrm>
          <a:prstGeom prst="rect">
            <a:avLst/>
          </a:prstGeom>
          <a:noFill/>
        </p:spPr>
        <p:txBody>
          <a:bodyPr wrap="square" rtlCol="0">
            <a:spAutoFit/>
          </a:bodyPr>
          <a:lstStyle/>
          <a:p>
            <a:endParaRPr lang="en-US" sz="3300" dirty="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endParaRPr>
          </a:p>
          <a:p>
            <a:pPr algn="ctr"/>
            <a:r>
              <a:rPr lang="en-US" sz="3300" dirty="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 </a:t>
            </a:r>
            <a:r>
              <a:rPr lang="en-US" sz="3300" b="1" dirty="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PROMOTING</a:t>
            </a:r>
          </a:p>
          <a:p>
            <a:pPr algn="ctr"/>
            <a:r>
              <a:rPr lang="en-US" sz="3300" b="1" dirty="0">
                <a:solidFill>
                  <a:schemeClr val="tx1">
                    <a:lumMod val="75000"/>
                    <a:lumOff val="25000"/>
                  </a:schemeClr>
                </a:solidFill>
                <a:effectLst>
                  <a:outerShdw blurRad="38100" dist="38100" dir="2700000" algn="tl">
                    <a:srgbClr val="000000">
                      <a:alpha val="43137"/>
                    </a:srgbClr>
                  </a:outerShdw>
                </a:effectLst>
                <a:cs typeface="Times New Roman" panose="02020603050405020304" pitchFamily="18" charset="0"/>
              </a:rPr>
              <a:t> YOUTH EMPLOYMENT IN REMOTE AREAS IN JORDAN / JOB-JO</a:t>
            </a:r>
          </a:p>
        </p:txBody>
      </p:sp>
      <p:sp>
        <p:nvSpPr>
          <p:cNvPr id="2" name="Rectangle 1"/>
          <p:cNvSpPr/>
          <p:nvPr/>
        </p:nvSpPr>
        <p:spPr>
          <a:xfrm>
            <a:off x="4211960" y="4404306"/>
            <a:ext cx="4716419" cy="1200329"/>
          </a:xfrm>
          <a:prstGeom prst="rect">
            <a:avLst/>
          </a:prstGeom>
        </p:spPr>
        <p:txBody>
          <a:bodyPr wrap="none">
            <a:spAutoFit/>
          </a:bodyPr>
          <a:lstStyle/>
          <a:p>
            <a:pPr algn="ctr"/>
            <a:r>
              <a:rPr lang="en-US" sz="3600" dirty="0">
                <a:solidFill>
                  <a:srgbClr val="FF0000"/>
                </a:solidFill>
                <a:effectLst>
                  <a:outerShdw blurRad="38100" dist="38100" dir="2700000" algn="tl">
                    <a:srgbClr val="000000">
                      <a:alpha val="43137"/>
                    </a:srgbClr>
                  </a:outerShdw>
                </a:effectLst>
                <a:cs typeface="Times New Roman" panose="02020603050405020304" pitchFamily="18" charset="0"/>
              </a:rPr>
              <a:t>Action Plan</a:t>
            </a:r>
          </a:p>
          <a:p>
            <a:pPr algn="ctr"/>
            <a:r>
              <a:rPr lang="en-US" sz="3600" dirty="0">
                <a:solidFill>
                  <a:srgbClr val="FF0000"/>
                </a:solidFill>
                <a:effectLst>
                  <a:outerShdw blurRad="38100" dist="38100" dir="2700000" algn="tl">
                    <a:srgbClr val="000000">
                      <a:alpha val="43137"/>
                    </a:srgbClr>
                  </a:outerShdw>
                </a:effectLst>
                <a:cs typeface="Times New Roman" panose="02020603050405020304" pitchFamily="18" charset="0"/>
              </a:rPr>
              <a:t>Dr. Mohammad </a:t>
            </a:r>
            <a:r>
              <a:rPr lang="en-US" sz="3600" dirty="0" err="1">
                <a:solidFill>
                  <a:srgbClr val="FF0000"/>
                </a:solidFill>
                <a:effectLst>
                  <a:outerShdw blurRad="38100" dist="38100" dir="2700000" algn="tl">
                    <a:srgbClr val="000000">
                      <a:alpha val="43137"/>
                    </a:srgbClr>
                  </a:outerShdw>
                </a:effectLst>
                <a:cs typeface="Times New Roman" panose="02020603050405020304" pitchFamily="18" charset="0"/>
              </a:rPr>
              <a:t>Almajali</a:t>
            </a:r>
            <a:endParaRPr lang="en-US" sz="3600" dirty="0">
              <a:solidFill>
                <a:srgbClr val="FF0000"/>
              </a:solidFill>
              <a:effectLst>
                <a:outerShdw blurRad="38100" dist="38100" dir="2700000" algn="tl">
                  <a:srgbClr val="000000">
                    <a:alpha val="43137"/>
                  </a:srgbClr>
                </a:outerShdw>
              </a:effectLst>
              <a:cs typeface="Times New Roman" panose="02020603050405020304" pitchFamily="18" charset="0"/>
            </a:endParaRPr>
          </a:p>
        </p:txBody>
      </p:sp>
      <p:sp>
        <p:nvSpPr>
          <p:cNvPr id="4" name="Textfeld 3">
            <a:extLst>
              <a:ext uri="{FF2B5EF4-FFF2-40B4-BE49-F238E27FC236}">
                <a16:creationId xmlns:a16="http://schemas.microsoft.com/office/drawing/2014/main" id="{21965797-C6CD-475D-A606-81CEA67A7B69}"/>
              </a:ext>
            </a:extLst>
          </p:cNvPr>
          <p:cNvSpPr txBox="1"/>
          <p:nvPr/>
        </p:nvSpPr>
        <p:spPr>
          <a:xfrm>
            <a:off x="2123728" y="4634839"/>
            <a:ext cx="1527982" cy="369332"/>
          </a:xfrm>
          <a:prstGeom prst="rect">
            <a:avLst/>
          </a:prstGeom>
          <a:noFill/>
        </p:spPr>
        <p:txBody>
          <a:bodyPr wrap="none" rtlCol="0">
            <a:spAutoFit/>
          </a:bodyPr>
          <a:lstStyle/>
          <a:p>
            <a:r>
              <a:rPr lang="de-DE" dirty="0"/>
              <a:t>20-21.02.2022</a:t>
            </a:r>
          </a:p>
        </p:txBody>
      </p:sp>
    </p:spTree>
    <p:extLst>
      <p:ext uri="{BB962C8B-B14F-4D97-AF65-F5344CB8AC3E}">
        <p14:creationId xmlns:p14="http://schemas.microsoft.com/office/powerpoint/2010/main" val="14009426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4624"/>
            <a:ext cx="8229600" cy="1143000"/>
          </a:xfrm>
        </p:spPr>
        <p:txBody>
          <a:bodyPr/>
          <a:lstStyle/>
          <a:p>
            <a:r>
              <a:rPr lang="en-US" dirty="0">
                <a:solidFill>
                  <a:schemeClr val="bg1"/>
                </a:solidFill>
              </a:rPr>
              <a:t>Final conference</a:t>
            </a:r>
          </a:p>
        </p:txBody>
      </p:sp>
      <p:sp>
        <p:nvSpPr>
          <p:cNvPr id="3" name="Content Placeholder 2"/>
          <p:cNvSpPr>
            <a:spLocks noGrp="1"/>
          </p:cNvSpPr>
          <p:nvPr>
            <p:ph idx="1"/>
          </p:nvPr>
        </p:nvSpPr>
        <p:spPr/>
        <p:txBody>
          <a:bodyPr/>
          <a:lstStyle/>
          <a:p>
            <a:r>
              <a:rPr lang="en-US" dirty="0"/>
              <a:t>Location in Jordan (MU or TTU)</a:t>
            </a:r>
          </a:p>
          <a:p>
            <a:r>
              <a:rPr lang="en-US" dirty="0"/>
              <a:t>Date (early July)</a:t>
            </a:r>
          </a:p>
          <a:p>
            <a:r>
              <a:rPr lang="en-US" dirty="0"/>
              <a:t>Need progress report from each partner including financial</a:t>
            </a:r>
          </a:p>
          <a:p>
            <a:r>
              <a:rPr lang="en-US" dirty="0"/>
              <a:t>Each partner presents activities </a:t>
            </a:r>
          </a:p>
          <a:p>
            <a:r>
              <a:rPr lang="en-US" dirty="0"/>
              <a:t>WP leader should present the WP</a:t>
            </a:r>
          </a:p>
          <a:p>
            <a:r>
              <a:rPr lang="en-US" dirty="0"/>
              <a:t>Invitation will be sent end of May</a:t>
            </a:r>
          </a:p>
          <a:p>
            <a:endParaRPr lang="en-US" dirty="0"/>
          </a:p>
        </p:txBody>
      </p:sp>
    </p:spTree>
    <p:extLst>
      <p:ext uri="{BB962C8B-B14F-4D97-AF65-F5344CB8AC3E}">
        <p14:creationId xmlns:p14="http://schemas.microsoft.com/office/powerpoint/2010/main" val="3601314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251520" y="1536328"/>
            <a:ext cx="8208912" cy="4339650"/>
          </a:xfrm>
          <a:prstGeom prst="rect">
            <a:avLst/>
          </a:prstGeom>
          <a:noFill/>
          <a:scene3d>
            <a:camera prst="obliqueTopRight"/>
            <a:lightRig rig="threePt" dir="t"/>
          </a:scene3d>
          <a:sp3d>
            <a:bevelT prst="angle"/>
          </a:sp3d>
        </p:spPr>
        <p:txBody>
          <a:bodyPr wrap="square" rtlCol="0">
            <a:spAutoFit/>
          </a:bodyPr>
          <a:lstStyle/>
          <a:p>
            <a:pPr algn="ctr"/>
            <a:r>
              <a:rPr lang="en-GB" sz="13800" dirty="0">
                <a:solidFill>
                  <a:schemeClr val="bg1">
                    <a:lumMod val="65000"/>
                    <a:lumOff val="35000"/>
                  </a:schemeClr>
                </a:solidFill>
                <a:effectLst>
                  <a:outerShdw blurRad="38100" dist="38100" dir="2700000" algn="tl">
                    <a:srgbClr val="000000">
                      <a:alpha val="43137"/>
                    </a:srgbClr>
                  </a:outerShdw>
                </a:effectLst>
                <a:latin typeface="+mj-lt"/>
              </a:rPr>
              <a:t>THANK</a:t>
            </a:r>
          </a:p>
          <a:p>
            <a:pPr algn="ctr"/>
            <a:r>
              <a:rPr lang="en-GB" sz="13800" dirty="0">
                <a:solidFill>
                  <a:schemeClr val="bg1">
                    <a:lumMod val="65000"/>
                    <a:lumOff val="35000"/>
                  </a:schemeClr>
                </a:solidFill>
                <a:effectLst>
                  <a:outerShdw blurRad="38100" dist="38100" dir="2700000" algn="tl">
                    <a:srgbClr val="000000">
                      <a:alpha val="43137"/>
                    </a:srgbClr>
                  </a:outerShdw>
                </a:effectLst>
                <a:latin typeface="+mj-lt"/>
              </a:rPr>
              <a:t>YOU</a:t>
            </a:r>
          </a:p>
        </p:txBody>
      </p:sp>
    </p:spTree>
    <p:extLst>
      <p:ext uri="{BB962C8B-B14F-4D97-AF65-F5344CB8AC3E}">
        <p14:creationId xmlns:p14="http://schemas.microsoft.com/office/powerpoint/2010/main" val="3957934635"/>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816" y="7430"/>
            <a:ext cx="8229600" cy="1143000"/>
          </a:xfrm>
        </p:spPr>
        <p:txBody>
          <a:bodyPr/>
          <a:lstStyle/>
          <a:p>
            <a:r>
              <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Overview</a:t>
            </a:r>
          </a:p>
        </p:txBody>
      </p:sp>
      <p:sp>
        <p:nvSpPr>
          <p:cNvPr id="3" name="Content Placeholder 2"/>
          <p:cNvSpPr>
            <a:spLocks noGrp="1"/>
          </p:cNvSpPr>
          <p:nvPr>
            <p:ph idx="1"/>
          </p:nvPr>
        </p:nvSpPr>
        <p:spPr/>
        <p:txBody>
          <a:bodyPr>
            <a:normAutofit lnSpcReduction="10000"/>
          </a:bodyPr>
          <a:lstStyle/>
          <a:p>
            <a:r>
              <a:rPr lang="en-US" dirty="0"/>
              <a:t>The project is extended until mid of August</a:t>
            </a:r>
          </a:p>
          <a:p>
            <a:r>
              <a:rPr lang="en-US" dirty="0"/>
              <a:t>The extension was based on  activities</a:t>
            </a:r>
          </a:p>
          <a:p>
            <a:r>
              <a:rPr lang="en-US" dirty="0"/>
              <a:t>Training of Students</a:t>
            </a:r>
          </a:p>
          <a:p>
            <a:r>
              <a:rPr lang="en-US" dirty="0"/>
              <a:t>Training of staff</a:t>
            </a:r>
          </a:p>
          <a:p>
            <a:pPr algn="just"/>
            <a:r>
              <a:rPr lang="en-US" dirty="0"/>
              <a:t>Visit to BSNBs by EU partners</a:t>
            </a:r>
          </a:p>
          <a:p>
            <a:pPr algn="just"/>
            <a:r>
              <a:rPr lang="en-US" dirty="0"/>
              <a:t>Conduct physical meeting</a:t>
            </a:r>
          </a:p>
          <a:p>
            <a:pPr algn="just"/>
            <a:r>
              <a:rPr lang="en-US" dirty="0"/>
              <a:t>Online training UCY</a:t>
            </a:r>
          </a:p>
          <a:p>
            <a:pPr algn="just"/>
            <a:r>
              <a:rPr lang="en-US" dirty="0"/>
              <a:t>Final conference</a:t>
            </a:r>
          </a:p>
          <a:p>
            <a:pPr algn="just"/>
            <a:endParaRPr lang="en-US" dirty="0"/>
          </a:p>
        </p:txBody>
      </p:sp>
    </p:spTree>
    <p:extLst>
      <p:ext uri="{BB962C8B-B14F-4D97-AF65-F5344CB8AC3E}">
        <p14:creationId xmlns:p14="http://schemas.microsoft.com/office/powerpoint/2010/main" val="3818930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256"/>
            <a:ext cx="8229600" cy="1143000"/>
          </a:xfrm>
        </p:spPr>
        <p:txBody>
          <a:bodyPr/>
          <a:lstStyle/>
          <a:p>
            <a:pPr algn="l"/>
            <a:r>
              <a:rPr lang="en-US" dirty="0">
                <a:solidFill>
                  <a:schemeClr val="bg1">
                    <a:lumMod val="95000"/>
                  </a:schemeClr>
                </a:solidFill>
                <a:effectLst>
                  <a:outerShdw blurRad="38100" dist="38100" dir="2700000" algn="tl">
                    <a:srgbClr val="000000">
                      <a:alpha val="43137"/>
                    </a:srgbClr>
                  </a:outerShdw>
                </a:effectLst>
              </a:rPr>
              <a:t>Objectives </a:t>
            </a:r>
          </a:p>
        </p:txBody>
      </p:sp>
      <p:sp>
        <p:nvSpPr>
          <p:cNvPr id="3" name="Content Placeholder 2"/>
          <p:cNvSpPr>
            <a:spLocks noGrp="1"/>
          </p:cNvSpPr>
          <p:nvPr>
            <p:ph idx="1"/>
          </p:nvPr>
        </p:nvSpPr>
        <p:spPr/>
        <p:txBody>
          <a:bodyPr>
            <a:noAutofit/>
          </a:bodyPr>
          <a:lstStyle/>
          <a:p>
            <a:pPr>
              <a:buNone/>
            </a:pPr>
            <a:r>
              <a:rPr lang="en-US" sz="2800" dirty="0"/>
              <a:t>1. Establishment regional Business Service Network Bureau (BSNB) to promote employment in the provinces of </a:t>
            </a:r>
            <a:r>
              <a:rPr lang="en-US" sz="2800" dirty="0" err="1"/>
              <a:t>Karak</a:t>
            </a:r>
            <a:r>
              <a:rPr lang="en-US" sz="2800" dirty="0"/>
              <a:t>, </a:t>
            </a:r>
            <a:r>
              <a:rPr lang="en-US" sz="2800" dirty="0" err="1"/>
              <a:t>Tafila</a:t>
            </a:r>
            <a:r>
              <a:rPr lang="en-US" sz="2800" dirty="0"/>
              <a:t>, </a:t>
            </a:r>
            <a:r>
              <a:rPr lang="en-US" sz="2800" dirty="0" err="1"/>
              <a:t>Maan</a:t>
            </a:r>
            <a:r>
              <a:rPr lang="en-US" sz="2800" dirty="0"/>
              <a:t>, Aqaba and </a:t>
            </a:r>
            <a:r>
              <a:rPr lang="en-US" sz="2800" dirty="0" err="1"/>
              <a:t>Irbid</a:t>
            </a:r>
            <a:r>
              <a:rPr lang="en-US" sz="2800" dirty="0"/>
              <a:t>. </a:t>
            </a:r>
          </a:p>
          <a:p>
            <a:pPr>
              <a:buNone/>
            </a:pPr>
            <a:r>
              <a:rPr lang="en-US" sz="2800" dirty="0"/>
              <a:t>2. Development of training courses in the BSNB based on the experience exchange with the EU. </a:t>
            </a:r>
          </a:p>
          <a:p>
            <a:pPr>
              <a:buNone/>
            </a:pPr>
            <a:r>
              <a:rPr lang="en-US" sz="2800" dirty="0"/>
              <a:t>3-Producing training material</a:t>
            </a:r>
          </a:p>
          <a:p>
            <a:pPr>
              <a:buNone/>
            </a:pPr>
            <a:r>
              <a:rPr lang="en-US" sz="2800" dirty="0"/>
              <a:t>4- Students and staff from JO partners will receive training in EU </a:t>
            </a:r>
          </a:p>
          <a:p>
            <a:pPr>
              <a:buNone/>
            </a:pPr>
            <a:r>
              <a:rPr lang="en-US" sz="2800" dirty="0"/>
              <a:t> </a:t>
            </a:r>
          </a:p>
          <a:p>
            <a:pPr>
              <a:buNone/>
            </a:pPr>
            <a:r>
              <a:rPr lang="en-US" sz="2800" dirty="0"/>
              <a:t> </a:t>
            </a:r>
          </a:p>
          <a:p>
            <a:endParaRPr lang="en-US" sz="2800" dirty="0">
              <a:solidFill>
                <a:schemeClr val="tx1">
                  <a:lumMod val="75000"/>
                  <a:lumOff val="2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784976" cy="1143000"/>
          </a:xfrm>
        </p:spPr>
        <p:txBody>
          <a:bodyPr>
            <a:noAutofit/>
          </a:bodyPr>
          <a:lstStyle/>
          <a:p>
            <a:pPr algn="l"/>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How the project objectives will be</a:t>
            </a:r>
            <a:b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br>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 achieved?</a:t>
            </a:r>
            <a:endParaRPr lang="en-GB"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a:solidFill>
                  <a:schemeClr val="tx1">
                    <a:lumMod val="75000"/>
                    <a:lumOff val="25000"/>
                  </a:schemeClr>
                </a:solidFill>
                <a:cs typeface="Times New Roman" panose="02020603050405020304" pitchFamily="18" charset="0"/>
              </a:rPr>
              <a:t>Establish Business Service Network Bureau inside academic institutions and prepare it to receive the necessary equipment provided within the framework of this project.</a:t>
            </a:r>
          </a:p>
          <a:p>
            <a:pPr marL="0" indent="0">
              <a:buNone/>
            </a:pPr>
            <a:endParaRPr lang="en-US" sz="2800" dirty="0">
              <a:solidFill>
                <a:schemeClr val="tx1">
                  <a:lumMod val="75000"/>
                  <a:lumOff val="25000"/>
                </a:schemeClr>
              </a:solidFill>
              <a:cs typeface="Times New Roman" panose="02020603050405020304" pitchFamily="18" charset="0"/>
            </a:endParaRPr>
          </a:p>
          <a:p>
            <a:r>
              <a:rPr lang="en-US" sz="2800" dirty="0">
                <a:solidFill>
                  <a:schemeClr val="tx1">
                    <a:lumMod val="75000"/>
                    <a:lumOff val="25000"/>
                  </a:schemeClr>
                </a:solidFill>
                <a:cs typeface="Times New Roman" panose="02020603050405020304" pitchFamily="18" charset="0"/>
              </a:rPr>
              <a:t>All JO partners provided the required official letter stating that the place is allocated</a:t>
            </a:r>
          </a:p>
          <a:p>
            <a:r>
              <a:rPr lang="en-US" sz="2800" dirty="0">
                <a:solidFill>
                  <a:srgbClr val="FF0000"/>
                </a:solidFill>
                <a:cs typeface="Times New Roman" panose="02020603050405020304" pitchFamily="18" charset="0"/>
              </a:rPr>
              <a:t>Equipment were distributed and BSNBs were inaugurated</a:t>
            </a:r>
          </a:p>
        </p:txBody>
      </p:sp>
    </p:spTree>
    <p:extLst>
      <p:ext uri="{BB962C8B-B14F-4D97-AF65-F5344CB8AC3E}">
        <p14:creationId xmlns:p14="http://schemas.microsoft.com/office/powerpoint/2010/main" val="1492094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0"/>
            <a:ext cx="8784976" cy="1143000"/>
          </a:xfrm>
        </p:spPr>
        <p:txBody>
          <a:bodyPr>
            <a:noAutofit/>
          </a:bodyPr>
          <a:lstStyle/>
          <a:p>
            <a:r>
              <a:rPr lang="en-US"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Staff Training </a:t>
            </a:r>
            <a:endParaRPr lang="en-GB"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800" dirty="0">
                <a:solidFill>
                  <a:schemeClr val="tx1">
                    <a:lumMod val="75000"/>
                    <a:lumOff val="25000"/>
                  </a:schemeClr>
                </a:solidFill>
                <a:cs typeface="Times New Roman" panose="02020603050405020304" pitchFamily="18" charset="0"/>
              </a:rPr>
              <a:t>Conduct training that focuses on methods of teaching and development of the methodological foundation for the trainers assigned in these Bureaus.</a:t>
            </a:r>
          </a:p>
          <a:p>
            <a:r>
              <a:rPr lang="en-US" sz="2800" dirty="0">
                <a:solidFill>
                  <a:schemeClr val="tx1">
                    <a:lumMod val="75000"/>
                    <a:lumOff val="25000"/>
                  </a:schemeClr>
                </a:solidFill>
                <a:cs typeface="Times New Roman" panose="02020603050405020304" pitchFamily="18" charset="0"/>
              </a:rPr>
              <a:t>UCY presented the whole training session</a:t>
            </a:r>
            <a:endParaRPr lang="en-GB" sz="2800" dirty="0">
              <a:solidFill>
                <a:schemeClr val="tx1">
                  <a:lumMod val="75000"/>
                  <a:lumOff val="25000"/>
                </a:schemeClr>
              </a:solidFill>
              <a:cs typeface="Times New Roman" panose="02020603050405020304" pitchFamily="18" charset="0"/>
            </a:endParaRPr>
          </a:p>
          <a:p>
            <a:r>
              <a:rPr lang="en-GB" sz="2800" b="1" dirty="0">
                <a:solidFill>
                  <a:srgbClr val="FF0000"/>
                </a:solidFill>
                <a:cs typeface="Times New Roman" panose="02020603050405020304" pitchFamily="18" charset="0"/>
              </a:rPr>
              <a:t>Need to specify other training during this meeting</a:t>
            </a:r>
          </a:p>
          <a:p>
            <a:r>
              <a:rPr lang="en-GB" sz="2800" b="1" dirty="0">
                <a:solidFill>
                  <a:srgbClr val="FF0000"/>
                </a:solidFill>
                <a:cs typeface="Times New Roman" panose="02020603050405020304" pitchFamily="18" charset="0"/>
              </a:rPr>
              <a:t>Training at ISLA (end of March)</a:t>
            </a:r>
          </a:p>
          <a:p>
            <a:r>
              <a:rPr lang="en-GB" sz="2800" b="1" dirty="0">
                <a:solidFill>
                  <a:srgbClr val="FF0000"/>
                </a:solidFill>
                <a:cs typeface="Times New Roman" panose="02020603050405020304" pitchFamily="18" charset="0"/>
              </a:rPr>
              <a:t>Number and quality of trainees</a:t>
            </a:r>
          </a:p>
        </p:txBody>
      </p:sp>
    </p:spTree>
    <p:extLst>
      <p:ext uri="{BB962C8B-B14F-4D97-AF65-F5344CB8AC3E}">
        <p14:creationId xmlns:p14="http://schemas.microsoft.com/office/powerpoint/2010/main" val="2885493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4624"/>
            <a:ext cx="8229600" cy="1143000"/>
          </a:xfrm>
        </p:spPr>
        <p:txBody>
          <a:bodyPr/>
          <a:lstStyle/>
          <a:p>
            <a:r>
              <a:rPr lang="en-US" dirty="0">
                <a:solidFill>
                  <a:schemeClr val="bg1"/>
                </a:solidFill>
              </a:rPr>
              <a:t>Training at ISLA</a:t>
            </a:r>
          </a:p>
        </p:txBody>
      </p:sp>
      <p:sp>
        <p:nvSpPr>
          <p:cNvPr id="3" name="Content Placeholder 2"/>
          <p:cNvSpPr>
            <a:spLocks noGrp="1"/>
          </p:cNvSpPr>
          <p:nvPr>
            <p:ph idx="1"/>
          </p:nvPr>
        </p:nvSpPr>
        <p:spPr>
          <a:xfrm>
            <a:off x="457200" y="1196752"/>
            <a:ext cx="8229600" cy="4525963"/>
          </a:xfrm>
        </p:spPr>
        <p:txBody>
          <a:bodyPr>
            <a:noAutofit/>
          </a:bodyPr>
          <a:lstStyle/>
          <a:p>
            <a:pPr marL="0" indent="0" algn="ctr">
              <a:buNone/>
            </a:pPr>
            <a:r>
              <a:rPr lang="en-US" dirty="0">
                <a:solidFill>
                  <a:srgbClr val="C00000"/>
                </a:solidFill>
              </a:rPr>
              <a:t>Message from ISLA</a:t>
            </a:r>
          </a:p>
          <a:p>
            <a:r>
              <a:rPr lang="en-US" sz="2800" dirty="0"/>
              <a:t>Trainees are people </a:t>
            </a:r>
            <a:r>
              <a:rPr lang="en-US" sz="2800" b="1" dirty="0">
                <a:solidFill>
                  <a:srgbClr val="C00000"/>
                </a:solidFill>
              </a:rPr>
              <a:t>linked</a:t>
            </a:r>
            <a:r>
              <a:rPr lang="en-US" sz="2800" dirty="0"/>
              <a:t> to the direct work of BSNB, so that there is an exchange of experiences on the difficulties and for the joint definition of improvement strategies.</a:t>
            </a:r>
          </a:p>
          <a:p>
            <a:r>
              <a:rPr lang="en-US" sz="2800" dirty="0"/>
              <a:t>Required: list of trainees, including their academic qualifications and their role at BSNB. List the problems they feel in the work of the BSNB and that they bring this document with them, or, preferably, that these summaries are sent to us before the training.</a:t>
            </a:r>
          </a:p>
          <a:p>
            <a:r>
              <a:rPr lang="en-US" sz="2800" dirty="0">
                <a:solidFill>
                  <a:srgbClr val="FF0000"/>
                </a:solidFill>
              </a:rPr>
              <a:t>Female and different people</a:t>
            </a:r>
            <a:br>
              <a:rPr lang="en-US" sz="2800" dirty="0">
                <a:solidFill>
                  <a:srgbClr val="FF0000"/>
                </a:solidFill>
              </a:rPr>
            </a:br>
            <a:endParaRPr lang="en-US" sz="2800" dirty="0">
              <a:solidFill>
                <a:srgbClr val="FF0000"/>
              </a:solidFill>
            </a:endParaRPr>
          </a:p>
        </p:txBody>
      </p:sp>
    </p:spTree>
    <p:extLst>
      <p:ext uri="{BB962C8B-B14F-4D97-AF65-F5344CB8AC3E}">
        <p14:creationId xmlns:p14="http://schemas.microsoft.com/office/powerpoint/2010/main" val="2695144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0"/>
            <a:ext cx="8784976" cy="1143000"/>
          </a:xfrm>
        </p:spPr>
        <p:txBody>
          <a:bodyPr>
            <a:noAutofit/>
          </a:bodyPr>
          <a:lstStyle/>
          <a:p>
            <a:r>
              <a:rPr lang="en-US"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rPr>
              <a:t>Students Training</a:t>
            </a:r>
            <a:endParaRPr lang="en-GB" sz="3600" dirty="0">
              <a:solidFill>
                <a:schemeClr val="bg1">
                  <a:lumMod val="95000"/>
                </a:schemeClr>
              </a:solidFill>
              <a:effectLst>
                <a:outerShdw blurRad="38100" dist="38100" dir="2700000" algn="tl">
                  <a:srgbClr val="000000">
                    <a:alpha val="43137"/>
                  </a:srgbClr>
                </a:outerShdw>
              </a:effectLst>
              <a:cs typeface="Times New Roman" panose="02020603050405020304" pitchFamily="18" charset="0"/>
            </a:endParaRPr>
          </a:p>
        </p:txBody>
      </p:sp>
      <p:sp>
        <p:nvSpPr>
          <p:cNvPr id="3" name="Content Placeholder 2"/>
          <p:cNvSpPr>
            <a:spLocks noGrp="1"/>
          </p:cNvSpPr>
          <p:nvPr>
            <p:ph idx="1"/>
          </p:nvPr>
        </p:nvSpPr>
        <p:spPr>
          <a:xfrm>
            <a:off x="457200" y="1700808"/>
            <a:ext cx="8229600" cy="4525963"/>
          </a:xfrm>
        </p:spPr>
        <p:txBody>
          <a:bodyPr>
            <a:normAutofit/>
          </a:bodyPr>
          <a:lstStyle/>
          <a:p>
            <a:r>
              <a:rPr lang="en-US" dirty="0">
                <a:solidFill>
                  <a:schemeClr val="tx1">
                    <a:lumMod val="75000"/>
                    <a:lumOff val="25000"/>
                  </a:schemeClr>
                </a:solidFill>
                <a:cs typeface="Times New Roman" panose="02020603050405020304" pitchFamily="18" charset="0"/>
              </a:rPr>
              <a:t>In UCY and Germany</a:t>
            </a:r>
          </a:p>
          <a:p>
            <a:r>
              <a:rPr lang="en-US" dirty="0">
                <a:solidFill>
                  <a:schemeClr val="tx1">
                    <a:lumMod val="75000"/>
                    <a:lumOff val="25000"/>
                  </a:schemeClr>
                </a:solidFill>
                <a:cs typeface="Times New Roman" panose="02020603050405020304" pitchFamily="18" charset="0"/>
              </a:rPr>
              <a:t>4 from each University </a:t>
            </a:r>
          </a:p>
          <a:p>
            <a:r>
              <a:rPr lang="en-US" dirty="0">
                <a:solidFill>
                  <a:schemeClr val="tx1">
                    <a:lumMod val="75000"/>
                    <a:lumOff val="25000"/>
                  </a:schemeClr>
                </a:solidFill>
                <a:cs typeface="Times New Roman" panose="02020603050405020304" pitchFamily="18" charset="0"/>
              </a:rPr>
              <a:t>Male and female</a:t>
            </a:r>
          </a:p>
          <a:p>
            <a:r>
              <a:rPr lang="en-US" dirty="0">
                <a:solidFill>
                  <a:schemeClr val="tx1">
                    <a:lumMod val="75000"/>
                    <a:lumOff val="25000"/>
                  </a:schemeClr>
                </a:solidFill>
                <a:cs typeface="Times New Roman" panose="02020603050405020304" pitchFamily="18" charset="0"/>
              </a:rPr>
              <a:t>Dates after end of this semester (14 days)</a:t>
            </a:r>
          </a:p>
          <a:p>
            <a:r>
              <a:rPr lang="en-GB" b="1" dirty="0">
                <a:solidFill>
                  <a:srgbClr val="FF0000"/>
                </a:solidFill>
                <a:cs typeface="Times New Roman" panose="02020603050405020304" pitchFamily="18" charset="0"/>
              </a:rPr>
              <a:t>Topics to be offered by UCY and INT@E and HTWAK</a:t>
            </a:r>
          </a:p>
          <a:p>
            <a:pPr marL="0" indent="0">
              <a:buNone/>
            </a:pPr>
            <a:endParaRPr lang="en-GB" dirty="0">
              <a:solidFill>
                <a:schemeClr val="tx1">
                  <a:lumMod val="75000"/>
                  <a:lumOff val="25000"/>
                </a:schemeClr>
              </a:solidFill>
              <a:cs typeface="Times New Roman" panose="02020603050405020304" pitchFamily="18" charset="0"/>
            </a:endParaRPr>
          </a:p>
        </p:txBody>
      </p:sp>
    </p:spTree>
    <p:extLst>
      <p:ext uri="{BB962C8B-B14F-4D97-AF65-F5344CB8AC3E}">
        <p14:creationId xmlns:p14="http://schemas.microsoft.com/office/powerpoint/2010/main" val="4193256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99392"/>
            <a:ext cx="8229600" cy="1143000"/>
          </a:xfrm>
        </p:spPr>
        <p:txBody>
          <a:bodyPr/>
          <a:lstStyle/>
          <a:p>
            <a:r>
              <a:rPr lang="en-US" dirty="0">
                <a:solidFill>
                  <a:schemeClr val="bg1"/>
                </a:solidFill>
              </a:rPr>
              <a:t>Visits to BSNBs</a:t>
            </a:r>
          </a:p>
        </p:txBody>
      </p:sp>
      <p:sp>
        <p:nvSpPr>
          <p:cNvPr id="3" name="Content Placeholder 2"/>
          <p:cNvSpPr>
            <a:spLocks noGrp="1"/>
          </p:cNvSpPr>
          <p:nvPr>
            <p:ph idx="1"/>
          </p:nvPr>
        </p:nvSpPr>
        <p:spPr/>
        <p:txBody>
          <a:bodyPr>
            <a:noAutofit/>
          </a:bodyPr>
          <a:lstStyle/>
          <a:p>
            <a:r>
              <a:rPr lang="en-US" sz="3600" dirty="0"/>
              <a:t>Conducted by ISLA</a:t>
            </a:r>
          </a:p>
          <a:p>
            <a:r>
              <a:rPr lang="en-US" sz="3600" dirty="0"/>
              <a:t>Need another visit by Germany</a:t>
            </a:r>
          </a:p>
          <a:p>
            <a:r>
              <a:rPr lang="en-US" sz="3600" dirty="0"/>
              <a:t>One from INT@E and one HTWK</a:t>
            </a:r>
          </a:p>
          <a:p>
            <a:r>
              <a:rPr lang="en-US" sz="3600" dirty="0"/>
              <a:t>Dates should be specified by the end of this month</a:t>
            </a:r>
          </a:p>
          <a:p>
            <a:pPr marL="0" indent="0">
              <a:buNone/>
            </a:pPr>
            <a:br>
              <a:rPr lang="en-US" sz="3600" dirty="0">
                <a:solidFill>
                  <a:srgbClr val="FF0000"/>
                </a:solidFill>
              </a:rPr>
            </a:br>
            <a:endParaRPr lang="en-US" sz="3600" dirty="0">
              <a:solidFill>
                <a:srgbClr val="FF0000"/>
              </a:solidFill>
            </a:endParaRPr>
          </a:p>
        </p:txBody>
      </p:sp>
    </p:spTree>
    <p:extLst>
      <p:ext uri="{BB962C8B-B14F-4D97-AF65-F5344CB8AC3E}">
        <p14:creationId xmlns:p14="http://schemas.microsoft.com/office/powerpoint/2010/main" val="2872437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lstStyle/>
          <a:p>
            <a:r>
              <a:rPr lang="en-US" dirty="0"/>
              <a:t>Online training </a:t>
            </a:r>
          </a:p>
        </p:txBody>
      </p:sp>
      <p:sp>
        <p:nvSpPr>
          <p:cNvPr id="3" name="Content Placeholder 2"/>
          <p:cNvSpPr>
            <a:spLocks noGrp="1"/>
          </p:cNvSpPr>
          <p:nvPr>
            <p:ph idx="1"/>
          </p:nvPr>
        </p:nvSpPr>
        <p:spPr/>
        <p:txBody>
          <a:bodyPr>
            <a:normAutofit/>
          </a:bodyPr>
          <a:lstStyle/>
          <a:p>
            <a:r>
              <a:rPr lang="en-US" sz="3600" dirty="0"/>
              <a:t>Need to continue on online training </a:t>
            </a:r>
          </a:p>
          <a:p>
            <a:r>
              <a:rPr lang="en-US" sz="3600" dirty="0"/>
              <a:t>UCY has to arrange such training by EU partners </a:t>
            </a:r>
          </a:p>
          <a:p>
            <a:r>
              <a:rPr lang="en-US" sz="3600" dirty="0"/>
              <a:t>Three per month</a:t>
            </a:r>
          </a:p>
        </p:txBody>
      </p:sp>
    </p:spTree>
    <p:extLst>
      <p:ext uri="{BB962C8B-B14F-4D97-AF65-F5344CB8AC3E}">
        <p14:creationId xmlns:p14="http://schemas.microsoft.com/office/powerpoint/2010/main" val="28823860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59CF60A-8C5D-4DDE-8256-C3EB1C453A77}"/>
</file>

<file path=customXml/itemProps2.xml><?xml version="1.0" encoding="utf-8"?>
<ds:datastoreItem xmlns:ds="http://schemas.openxmlformats.org/officeDocument/2006/customXml" ds:itemID="{A9EA6AEB-CDFA-4463-8BA2-EBBCE9B7339A}"/>
</file>

<file path=customXml/itemProps3.xml><?xml version="1.0" encoding="utf-8"?>
<ds:datastoreItem xmlns:ds="http://schemas.openxmlformats.org/officeDocument/2006/customXml" ds:itemID="{FB88C45B-F812-4213-9832-8905CB447B54}"/>
</file>

<file path=docProps/app.xml><?xml version="1.0" encoding="utf-8"?>
<Properties xmlns="http://schemas.openxmlformats.org/officeDocument/2006/extended-properties" xmlns:vt="http://schemas.openxmlformats.org/officeDocument/2006/docPropsVTypes">
  <TotalTime>0</TotalTime>
  <Words>444</Words>
  <Application>Microsoft Office PowerPoint</Application>
  <PresentationFormat>Bildschirmpräsentation (4:3)</PresentationFormat>
  <Paragraphs>63</Paragraphs>
  <Slides>11</Slides>
  <Notes>0</Notes>
  <HiddenSlides>2</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Arial</vt:lpstr>
      <vt:lpstr>Calibri</vt:lpstr>
      <vt:lpstr>Times New Roman</vt:lpstr>
      <vt:lpstr>Office Theme</vt:lpstr>
      <vt:lpstr>PowerPoint-Präsentation</vt:lpstr>
      <vt:lpstr>Overview</vt:lpstr>
      <vt:lpstr>Objectives </vt:lpstr>
      <vt:lpstr>How the project objectives will be  achieved?</vt:lpstr>
      <vt:lpstr>Staff Training </vt:lpstr>
      <vt:lpstr>Training at ISLA</vt:lpstr>
      <vt:lpstr>Students Training</vt:lpstr>
      <vt:lpstr>Visits to BSNBs</vt:lpstr>
      <vt:lpstr>Online training </vt:lpstr>
      <vt:lpstr>Final conference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Ghena Barakat</dc:creator>
  <cp:lastModifiedBy>intate</cp:lastModifiedBy>
  <cp:revision>71</cp:revision>
  <dcterms:created xsi:type="dcterms:W3CDTF">2018-12-16T22:52:52Z</dcterms:created>
  <dcterms:modified xsi:type="dcterms:W3CDTF">2022-02-21T10:30:51Z</dcterms:modified>
</cp:coreProperties>
</file>